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81" r:id="rId17"/>
    <p:sldId id="282" r:id="rId18"/>
    <p:sldId id="271" r:id="rId19"/>
    <p:sldId id="270" r:id="rId20"/>
    <p:sldId id="272" r:id="rId21"/>
    <p:sldId id="273" r:id="rId22"/>
    <p:sldId id="274" r:id="rId23"/>
    <p:sldId id="275" r:id="rId24"/>
    <p:sldId id="276" r:id="rId25"/>
    <p:sldId id="277" r:id="rId26"/>
    <p:sldId id="278" r:id="rId27"/>
    <p:sldId id="279" r:id="rId28"/>
    <p:sldId id="28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60A590-EC90-4E2C-9804-12E20FF27685}"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9D7C-BABA-4FAF-9670-4BB41ABD97C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60A590-EC90-4E2C-9804-12E20FF27685}"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9D7C-BABA-4FAF-9670-4BB41ABD97C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60A590-EC90-4E2C-9804-12E20FF27685}"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9D7C-BABA-4FAF-9670-4BB41ABD97C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60A590-EC90-4E2C-9804-12E20FF27685}"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9D7C-BABA-4FAF-9670-4BB41ABD97C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B60A590-EC90-4E2C-9804-12E20FF27685}"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9D7C-BABA-4FAF-9670-4BB41ABD97C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60A590-EC90-4E2C-9804-12E20FF27685}" type="datetimeFigureOut">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89D7C-BABA-4FAF-9670-4BB41ABD97C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60A590-EC90-4E2C-9804-12E20FF27685}" type="datetimeFigureOut">
              <a:rPr lang="en-US" smtClean="0"/>
              <a:t>4/21/2022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389D7C-BABA-4FAF-9670-4BB41ABD97C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60A590-EC90-4E2C-9804-12E20FF27685}" type="datetimeFigureOut">
              <a:rPr lang="en-US" smtClean="0"/>
              <a:t>4/21/2022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389D7C-BABA-4FAF-9670-4BB41ABD97C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0A590-EC90-4E2C-9804-12E20FF27685}" type="datetimeFigureOut">
              <a:rPr lang="en-US" smtClean="0"/>
              <a:t>4/21/2022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389D7C-BABA-4FAF-9670-4BB41ABD97C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B60A590-EC90-4E2C-9804-12E20FF27685}" type="datetimeFigureOut">
              <a:rPr lang="en-US" smtClean="0"/>
              <a:t>4/21/2022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6389D7C-BABA-4FAF-9670-4BB41ABD97C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0A590-EC90-4E2C-9804-12E20FF27685}" type="datetimeFigureOut">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89D7C-BABA-4FAF-9670-4BB41ABD97C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B60A590-EC90-4E2C-9804-12E20FF27685}" type="datetimeFigureOut">
              <a:rPr lang="en-US" smtClean="0"/>
              <a:t>4/21/2022</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6389D7C-BABA-4FAF-9670-4BB41ABD97C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90800"/>
            <a:ext cx="7597140" cy="1752600"/>
          </a:xfrm>
        </p:spPr>
        <p:txBody>
          <a:bodyPr/>
          <a:lstStyle/>
          <a:p>
            <a:pPr algn="ctr" rtl="1"/>
            <a:r>
              <a:rPr lang="ar-IQ" sz="6000" dirty="0" smtClean="0">
                <a:latin typeface="Aldhabi" pitchFamily="2" charset="-78"/>
                <a:cs typeface="Aldhabi" pitchFamily="2" charset="-78"/>
              </a:rPr>
              <a:t>هندسة المزارع السمكية </a:t>
            </a:r>
            <a:br>
              <a:rPr lang="ar-IQ" sz="6000" dirty="0" smtClean="0">
                <a:latin typeface="Aldhabi" pitchFamily="2" charset="-78"/>
                <a:cs typeface="Aldhabi" pitchFamily="2" charset="-78"/>
              </a:rPr>
            </a:br>
            <a:r>
              <a:rPr lang="ar-IQ" sz="6000" dirty="0" smtClean="0">
                <a:latin typeface="Aldhabi" pitchFamily="2" charset="-78"/>
                <a:cs typeface="Aldhabi" pitchFamily="2" charset="-78"/>
              </a:rPr>
              <a:t>الجزء العملي </a:t>
            </a:r>
            <a:br>
              <a:rPr lang="ar-IQ" sz="6000" dirty="0" smtClean="0">
                <a:latin typeface="Aldhabi" pitchFamily="2" charset="-78"/>
                <a:cs typeface="Aldhabi" pitchFamily="2" charset="-78"/>
              </a:rPr>
            </a:br>
            <a:r>
              <a:rPr lang="ar-IQ" sz="6000" dirty="0" smtClean="0">
                <a:latin typeface="Aldhabi" pitchFamily="2" charset="-78"/>
                <a:cs typeface="Aldhabi" pitchFamily="2" charset="-78"/>
              </a:rPr>
              <a:t>محاظرة 4</a:t>
            </a:r>
            <a:br>
              <a:rPr lang="ar-IQ" sz="6000" dirty="0" smtClean="0">
                <a:latin typeface="Aldhabi" pitchFamily="2" charset="-78"/>
                <a:cs typeface="Aldhabi" pitchFamily="2" charset="-78"/>
              </a:rPr>
            </a:br>
            <a:r>
              <a:rPr lang="ar-IQ" sz="6000" dirty="0" smtClean="0">
                <a:latin typeface="Aldhabi" pitchFamily="2" charset="-78"/>
                <a:cs typeface="Aldhabi" pitchFamily="2" charset="-78"/>
              </a:rPr>
              <a:t>اعداد</a:t>
            </a:r>
            <a:br>
              <a:rPr lang="ar-IQ" sz="6000" dirty="0" smtClean="0">
                <a:latin typeface="Aldhabi" pitchFamily="2" charset="-78"/>
                <a:cs typeface="Aldhabi" pitchFamily="2" charset="-78"/>
              </a:rPr>
            </a:br>
            <a:r>
              <a:rPr lang="ar-IQ" sz="6000" dirty="0" smtClean="0">
                <a:latin typeface="Aldhabi" pitchFamily="2" charset="-78"/>
                <a:cs typeface="Aldhabi" pitchFamily="2" charset="-78"/>
              </a:rPr>
              <a:t>الدكتور</a:t>
            </a:r>
            <a:br>
              <a:rPr lang="ar-IQ" sz="6000" dirty="0" smtClean="0">
                <a:latin typeface="Aldhabi" pitchFamily="2" charset="-78"/>
                <a:cs typeface="Aldhabi" pitchFamily="2" charset="-78"/>
              </a:rPr>
            </a:br>
            <a:r>
              <a:rPr lang="ar-IQ" sz="6000" dirty="0" smtClean="0">
                <a:latin typeface="Aldhabi" pitchFamily="2" charset="-78"/>
                <a:cs typeface="Aldhabi" pitchFamily="2" charset="-78"/>
              </a:rPr>
              <a:t>صادق جواد محمد</a:t>
            </a:r>
            <a:endParaRPr lang="en-US" sz="6000" dirty="0">
              <a:latin typeface="Aldhabi" pitchFamily="2" charset="-78"/>
              <a:cs typeface="Aldhabi" pitchFamily="2" charset="-78"/>
            </a:endParaRPr>
          </a:p>
        </p:txBody>
      </p:sp>
    </p:spTree>
    <p:extLst>
      <p:ext uri="{BB962C8B-B14F-4D97-AF65-F5344CB8AC3E}">
        <p14:creationId xmlns:p14="http://schemas.microsoft.com/office/powerpoint/2010/main" val="1656551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 y="685800"/>
            <a:ext cx="8839200" cy="4832092"/>
          </a:xfrm>
          <a:prstGeom prst="rect">
            <a:avLst/>
          </a:prstGeom>
        </p:spPr>
        <p:txBody>
          <a:bodyPr wrap="square">
            <a:spAutoFit/>
          </a:bodyPr>
          <a:lstStyle/>
          <a:p>
            <a:pPr algn="justLow" rtl="1"/>
            <a:r>
              <a:rPr lang="ar-IQ" sz="4400" dirty="0" smtClean="0">
                <a:latin typeface="Simplified Arabic" pitchFamily="18" charset="-78"/>
                <a:cs typeface="Simplified Arabic" pitchFamily="18" charset="-78"/>
              </a:rPr>
              <a:t>اعتبارات خاصة بالتصميم</a:t>
            </a:r>
          </a:p>
          <a:p>
            <a:pPr algn="justLow" rtl="1"/>
            <a:r>
              <a:rPr lang="ar-IQ" sz="4400" dirty="0" smtClean="0">
                <a:latin typeface="Simplified Arabic" pitchFamily="18" charset="-78"/>
                <a:cs typeface="Simplified Arabic" pitchFamily="18" charset="-78"/>
              </a:rPr>
              <a:t>1.	مصادر المياه المستخدمة: مصادر المياه يمكن أن تكون من مياه الينابيع أو مياه التسرب أو مياه الأمطار أو  الجريان السطحي أو مياه الصرف (البرك البحرية) أو المياه من الآبار أو المياه التي يتم ضخها أو تحويلها من الانهر أو البحيرات أو خزانات المياه. </a:t>
            </a:r>
          </a:p>
        </p:txBody>
      </p:sp>
    </p:spTree>
    <p:extLst>
      <p:ext uri="{BB962C8B-B14F-4D97-AF65-F5344CB8AC3E}">
        <p14:creationId xmlns:p14="http://schemas.microsoft.com/office/powerpoint/2010/main" val="2710898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981200"/>
            <a:ext cx="8458200" cy="3477875"/>
          </a:xfrm>
          <a:prstGeom prst="rect">
            <a:avLst/>
          </a:prstGeom>
        </p:spPr>
        <p:txBody>
          <a:bodyPr wrap="square">
            <a:spAutoFit/>
          </a:bodyPr>
          <a:lstStyle/>
          <a:p>
            <a:pPr algn="justLow" rtl="1"/>
            <a:r>
              <a:rPr lang="ar-IQ" dirty="0" smtClean="0"/>
              <a:t>.	</a:t>
            </a:r>
            <a:r>
              <a:rPr lang="ar-IQ" sz="4400" dirty="0" smtClean="0"/>
              <a:t>2. </a:t>
            </a:r>
            <a:r>
              <a:rPr lang="ar-IQ" sz="4400" dirty="0" smtClean="0">
                <a:latin typeface="Simplified Arabic" pitchFamily="18" charset="-78"/>
                <a:cs typeface="Simplified Arabic" pitchFamily="18" charset="-78"/>
              </a:rPr>
              <a:t>كمية المياه المطلوبة</a:t>
            </a:r>
          </a:p>
          <a:p>
            <a:pPr algn="justLow" rtl="1"/>
            <a:r>
              <a:rPr lang="ar-IQ" sz="4400" dirty="0" smtClean="0">
                <a:latin typeface="Simplified Arabic" pitchFamily="18" charset="-78"/>
                <a:cs typeface="Simplified Arabic" pitchFamily="18" charset="-78"/>
              </a:rPr>
              <a:t>3.	 نوع المياه المراد استخدامها لاغراض الاستزراع</a:t>
            </a:r>
          </a:p>
          <a:p>
            <a:pPr algn="justLow" rtl="1"/>
            <a:r>
              <a:rPr lang="ar-IQ" sz="4400" dirty="0" smtClean="0">
                <a:latin typeface="Simplified Arabic" pitchFamily="18" charset="-78"/>
                <a:cs typeface="Simplified Arabic" pitchFamily="18" charset="-78"/>
              </a:rPr>
              <a:t>4.	 حجم الأحواض ، وذلك لتحديد كمية المياه المطلوبة. </a:t>
            </a:r>
            <a:endParaRPr lang="ar-IQ"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1576331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91600" cy="6186309"/>
          </a:xfrm>
          <a:prstGeom prst="rect">
            <a:avLst/>
          </a:prstGeom>
        </p:spPr>
        <p:txBody>
          <a:bodyPr wrap="square">
            <a:spAutoFit/>
          </a:bodyPr>
          <a:lstStyle/>
          <a:p>
            <a:pPr algn="justLow" rtl="1"/>
            <a:r>
              <a:rPr lang="ar-IQ" sz="4400" dirty="0" smtClean="0"/>
              <a:t>5.</a:t>
            </a:r>
            <a:r>
              <a:rPr lang="ar-IQ" dirty="0" smtClean="0"/>
              <a:t>	</a:t>
            </a:r>
            <a:r>
              <a:rPr lang="ar-IQ" sz="4400" dirty="0" smtClean="0">
                <a:latin typeface="Simplified Arabic" pitchFamily="18" charset="-78"/>
                <a:cs typeface="Simplified Arabic" pitchFamily="18" charset="-78"/>
              </a:rPr>
              <a:t>الحالة المناخية للمنطقة ونمط هطول الأمطار وطبيعة التربة عند حساب كمية المياه. والقاعدة العامة هي أن مياه البركة الداخلة والخارجة يجب أن تكون كافية للمزرعة خلال فترة شهر، وإذا كان التدفق منخفضًا جدًا ، فقد تعاني جودة المياه من نضوب الأكسجين أو تراكم المواد السامة. ومع ذلك ، إذا كان التدفق مرتفعًا جدًا، فقد يتم التخلص من كميات كبيرة من الطحالب المفيدة من البركة ، وكقاعدة عامة</a:t>
            </a:r>
            <a:endParaRPr lang="en-US"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1891867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85800"/>
            <a:ext cx="8839200" cy="4832092"/>
          </a:xfrm>
          <a:prstGeom prst="rect">
            <a:avLst/>
          </a:prstGeom>
        </p:spPr>
        <p:txBody>
          <a:bodyPr wrap="square">
            <a:spAutoFit/>
          </a:bodyPr>
          <a:lstStyle/>
          <a:p>
            <a:pPr algn="justLow" rtl="1"/>
            <a:r>
              <a:rPr lang="ar-IQ" sz="4400" dirty="0" smtClean="0">
                <a:latin typeface="Simplified Arabic" pitchFamily="18" charset="-78"/>
                <a:cs typeface="Simplified Arabic" pitchFamily="18" charset="-78"/>
              </a:rPr>
              <a:t>يجب أن تكتمل البرك في أقل من أسبوع. بالنسبة للأحواض الصغيرة ، على سبيل المثال الأحواض التي تقل مساحتها عن 200 متر مربع يوصى باستخدام أنبوب مقاس 1 انج. </a:t>
            </a:r>
          </a:p>
          <a:p>
            <a:pPr algn="justLow" rtl="1"/>
            <a:r>
              <a:rPr lang="ar-IQ" sz="4400" dirty="0" smtClean="0">
                <a:latin typeface="Simplified Arabic" pitchFamily="18" charset="-78"/>
                <a:cs typeface="Simplified Arabic" pitchFamily="18" charset="-78"/>
              </a:rPr>
              <a:t>تحتاج البركة التي تبلغ مساحتها 400 متر مربع إلى أنبوب 2 انج ، بينما تتطلب البركة التي تزيد مساحتها عن 4000 متر مربع أنبوبة 4 انج.</a:t>
            </a:r>
            <a:endParaRPr lang="ar-IQ"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7146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47800"/>
            <a:ext cx="8915400" cy="4832092"/>
          </a:xfrm>
          <a:prstGeom prst="rect">
            <a:avLst/>
          </a:prstGeom>
        </p:spPr>
        <p:txBody>
          <a:bodyPr wrap="square">
            <a:spAutoFit/>
          </a:bodyPr>
          <a:lstStyle/>
          <a:p>
            <a:pPr algn="justLow" rtl="1"/>
            <a:r>
              <a:rPr lang="ar-IQ" sz="4400" b="1" dirty="0" smtClean="0">
                <a:latin typeface="Simplified Arabic" pitchFamily="18" charset="-78"/>
                <a:cs typeface="Simplified Arabic" pitchFamily="18" charset="-78"/>
              </a:rPr>
              <a:t>أنواع الترب وتاثيراتها على تصميم وبناء الأحواض</a:t>
            </a:r>
            <a:r>
              <a:rPr lang="ar-IQ" sz="4400" dirty="0" smtClean="0">
                <a:latin typeface="Simplified Arabic" pitchFamily="18" charset="-78"/>
                <a:cs typeface="Simplified Arabic" pitchFamily="18" charset="-78"/>
              </a:rPr>
              <a:t>:</a:t>
            </a:r>
          </a:p>
          <a:p>
            <a:pPr algn="justLow" rtl="1"/>
            <a:r>
              <a:rPr lang="ar-IQ" sz="4400" dirty="0" smtClean="0">
                <a:latin typeface="Simplified Arabic" pitchFamily="18" charset="-78"/>
                <a:cs typeface="Simplified Arabic" pitchFamily="18" charset="-78"/>
              </a:rPr>
              <a:t> هناك مجموعة من الترب منها التربة السطحية والتي تكون غنية بالمواد العضوية ويجب عدم استخدامها في  إنشاء سدود للأحواض. ويمكن أن يتراوح تكوين التربة المعدنية من رملية جدًا إلى  طينية جدًا. </a:t>
            </a:r>
            <a:endParaRPr lang="en-US"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802220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66800"/>
            <a:ext cx="8915400" cy="5509200"/>
          </a:xfrm>
          <a:prstGeom prst="rect">
            <a:avLst/>
          </a:prstGeom>
        </p:spPr>
        <p:txBody>
          <a:bodyPr wrap="square">
            <a:spAutoFit/>
          </a:bodyPr>
          <a:lstStyle/>
          <a:p>
            <a:pPr algn="justLow" rtl="1"/>
            <a:r>
              <a:rPr lang="ar-IQ" sz="4400" dirty="0" smtClean="0">
                <a:latin typeface="Simplified Arabic" pitchFamily="18" charset="-78"/>
                <a:cs typeface="Simplified Arabic" pitchFamily="18" charset="-78"/>
              </a:rPr>
              <a:t>هذه النهايات المتطرفة ليست مناسبة بشكل عام لبناء أحواض السمك. التربة الرملية مسامية جدًا بحيث لا يمكنها الاحتفاظ بالماء، في حين أن الترب الطينية الثقيلة والتي تكون مضغوطة بدرجة عالية والتي تمنع تبادل العناصر الغذائية الأساسية بين الماء والتربة وخاصة الفوسفور</a:t>
            </a:r>
            <a:r>
              <a:rPr lang="ar-IQ" sz="4400" dirty="0" smtClean="0"/>
              <a:t>. </a:t>
            </a:r>
          </a:p>
          <a:p>
            <a:pPr algn="justLow" rtl="1"/>
            <a:r>
              <a:rPr lang="ar-IQ" sz="4400" dirty="0" smtClean="0"/>
              <a:t>التربة التي تحتوي على 20-35٪ من الطين هي الأفضل لبناء الأحواض. </a:t>
            </a:r>
            <a:endParaRPr lang="en-US" sz="4400" dirty="0"/>
          </a:p>
        </p:txBody>
      </p:sp>
    </p:spTree>
    <p:extLst>
      <p:ext uri="{BB962C8B-B14F-4D97-AF65-F5344CB8AC3E}">
        <p14:creationId xmlns:p14="http://schemas.microsoft.com/office/powerpoint/2010/main" val="41541234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03088233"/>
              </p:ext>
            </p:extLst>
          </p:nvPr>
        </p:nvGraphicFramePr>
        <p:xfrm>
          <a:off x="152400" y="152400"/>
          <a:ext cx="8763000" cy="6553200"/>
        </p:xfrm>
        <a:graphic>
          <a:graphicData uri="http://schemas.openxmlformats.org/drawingml/2006/table">
            <a:tbl>
              <a:tblPr firstRow="1" bandRow="1">
                <a:tableStyleId>{5C22544A-7EE6-4342-B048-85BDC9FD1C3A}</a:tableStyleId>
              </a:tblPr>
              <a:tblGrid>
                <a:gridCol w="2921000"/>
                <a:gridCol w="2921000"/>
                <a:gridCol w="2921000"/>
              </a:tblGrid>
              <a:tr h="1092200">
                <a:tc>
                  <a:txBody>
                    <a:bodyPr/>
                    <a:lstStyle/>
                    <a:p>
                      <a:pPr algn="ctr"/>
                      <a:r>
                        <a:rPr lang="ar-IQ" dirty="0" smtClean="0"/>
                        <a:t>م3/يوم</a:t>
                      </a:r>
                      <a:endParaRPr lang="en-US" dirty="0"/>
                    </a:p>
                  </a:txBody>
                  <a:tcPr/>
                </a:tc>
                <a:tc>
                  <a:txBody>
                    <a:bodyPr/>
                    <a:lstStyle/>
                    <a:p>
                      <a:pPr algn="ctr"/>
                      <a:r>
                        <a:rPr lang="ar-IQ" dirty="0" smtClean="0"/>
                        <a:t>م3/ساعة</a:t>
                      </a:r>
                      <a:endParaRPr lang="en-US" dirty="0"/>
                    </a:p>
                  </a:txBody>
                  <a:tcPr/>
                </a:tc>
                <a:tc>
                  <a:txBody>
                    <a:bodyPr/>
                    <a:lstStyle/>
                    <a:p>
                      <a:pPr algn="ctr" rtl="1"/>
                      <a:r>
                        <a:rPr lang="ar-IQ" dirty="0" smtClean="0"/>
                        <a:t> اقطر الانبوب (انج)</a:t>
                      </a:r>
                      <a:endParaRPr lang="en-US" dirty="0"/>
                    </a:p>
                  </a:txBody>
                  <a:tcPr/>
                </a:tc>
              </a:tr>
              <a:tr h="1092200">
                <a:tc>
                  <a:txBody>
                    <a:bodyPr/>
                    <a:lstStyle/>
                    <a:p>
                      <a:pPr algn="ctr"/>
                      <a:r>
                        <a:rPr lang="ar-IQ" dirty="0" smtClean="0"/>
                        <a:t>30</a:t>
                      </a:r>
                      <a:endParaRPr lang="en-US" dirty="0"/>
                    </a:p>
                  </a:txBody>
                  <a:tcPr/>
                </a:tc>
                <a:tc>
                  <a:txBody>
                    <a:bodyPr/>
                    <a:lstStyle/>
                    <a:p>
                      <a:pPr algn="ctr"/>
                      <a:r>
                        <a:rPr lang="ar-IQ" dirty="0" smtClean="0"/>
                        <a:t>1.25</a:t>
                      </a:r>
                      <a:endParaRPr lang="en-US" dirty="0"/>
                    </a:p>
                  </a:txBody>
                  <a:tcPr/>
                </a:tc>
                <a:tc>
                  <a:txBody>
                    <a:bodyPr/>
                    <a:lstStyle/>
                    <a:p>
                      <a:pPr algn="ctr"/>
                      <a:r>
                        <a:rPr lang="ar-IQ" dirty="0" smtClean="0"/>
                        <a:t>1</a:t>
                      </a:r>
                      <a:endParaRPr lang="en-US" dirty="0"/>
                    </a:p>
                  </a:txBody>
                  <a:tcPr/>
                </a:tc>
              </a:tr>
              <a:tr h="1092200">
                <a:tc>
                  <a:txBody>
                    <a:bodyPr/>
                    <a:lstStyle/>
                    <a:p>
                      <a:pPr algn="ctr"/>
                      <a:r>
                        <a:rPr lang="ar-IQ" dirty="0" smtClean="0"/>
                        <a:t>144</a:t>
                      </a:r>
                      <a:endParaRPr lang="en-US" dirty="0"/>
                    </a:p>
                  </a:txBody>
                  <a:tcPr/>
                </a:tc>
                <a:tc>
                  <a:txBody>
                    <a:bodyPr/>
                    <a:lstStyle/>
                    <a:p>
                      <a:pPr algn="ctr"/>
                      <a:r>
                        <a:rPr lang="ar-IQ" dirty="0" smtClean="0"/>
                        <a:t>6</a:t>
                      </a:r>
                      <a:endParaRPr lang="en-US" dirty="0"/>
                    </a:p>
                  </a:txBody>
                  <a:tcPr/>
                </a:tc>
                <a:tc>
                  <a:txBody>
                    <a:bodyPr/>
                    <a:lstStyle/>
                    <a:p>
                      <a:pPr algn="ctr"/>
                      <a:r>
                        <a:rPr lang="ar-IQ" dirty="0" smtClean="0"/>
                        <a:t>2</a:t>
                      </a:r>
                    </a:p>
                  </a:txBody>
                  <a:tcPr/>
                </a:tc>
              </a:tr>
              <a:tr h="1092200">
                <a:tc>
                  <a:txBody>
                    <a:bodyPr/>
                    <a:lstStyle/>
                    <a:p>
                      <a:pPr algn="ctr"/>
                      <a:r>
                        <a:rPr lang="ar-IQ" dirty="0" smtClean="0"/>
                        <a:t>672</a:t>
                      </a:r>
                      <a:endParaRPr lang="en-US" dirty="0"/>
                    </a:p>
                  </a:txBody>
                  <a:tcPr/>
                </a:tc>
                <a:tc>
                  <a:txBody>
                    <a:bodyPr/>
                    <a:lstStyle/>
                    <a:p>
                      <a:pPr algn="ctr"/>
                      <a:r>
                        <a:rPr lang="ar-IQ" dirty="0" smtClean="0"/>
                        <a:t>28</a:t>
                      </a:r>
                      <a:endParaRPr lang="en-US" dirty="0"/>
                    </a:p>
                  </a:txBody>
                  <a:tcPr/>
                </a:tc>
                <a:tc>
                  <a:txBody>
                    <a:bodyPr/>
                    <a:lstStyle/>
                    <a:p>
                      <a:pPr algn="ctr"/>
                      <a:r>
                        <a:rPr lang="ar-IQ" dirty="0" smtClean="0"/>
                        <a:t>4</a:t>
                      </a:r>
                      <a:endParaRPr lang="en-US" dirty="0"/>
                    </a:p>
                  </a:txBody>
                  <a:tcPr/>
                </a:tc>
              </a:tr>
              <a:tr h="1092200">
                <a:tc>
                  <a:txBody>
                    <a:bodyPr/>
                    <a:lstStyle/>
                    <a:p>
                      <a:pPr algn="ctr" rtl="1"/>
                      <a:r>
                        <a:rPr lang="ar-IQ" dirty="0" smtClean="0"/>
                        <a:t>1920</a:t>
                      </a:r>
                      <a:endParaRPr lang="en-US" dirty="0"/>
                    </a:p>
                  </a:txBody>
                  <a:tcPr/>
                </a:tc>
                <a:tc>
                  <a:txBody>
                    <a:bodyPr/>
                    <a:lstStyle/>
                    <a:p>
                      <a:pPr algn="ctr"/>
                      <a:r>
                        <a:rPr lang="ar-IQ" dirty="0" smtClean="0"/>
                        <a:t>80</a:t>
                      </a:r>
                      <a:endParaRPr lang="en-US" dirty="0"/>
                    </a:p>
                  </a:txBody>
                  <a:tcPr/>
                </a:tc>
                <a:tc>
                  <a:txBody>
                    <a:bodyPr/>
                    <a:lstStyle/>
                    <a:p>
                      <a:pPr algn="ctr"/>
                      <a:r>
                        <a:rPr lang="ar-IQ" dirty="0" smtClean="0"/>
                        <a:t>6</a:t>
                      </a:r>
                      <a:endParaRPr lang="en-US" dirty="0"/>
                    </a:p>
                  </a:txBody>
                  <a:tcPr/>
                </a:tc>
              </a:tr>
              <a:tr h="1092200">
                <a:tc>
                  <a:txBody>
                    <a:bodyPr/>
                    <a:lstStyle/>
                    <a:p>
                      <a:pPr algn="ctr"/>
                      <a:r>
                        <a:rPr lang="ar-IQ" dirty="0" smtClean="0"/>
                        <a:t>3264</a:t>
                      </a:r>
                      <a:endParaRPr lang="en-US" dirty="0"/>
                    </a:p>
                  </a:txBody>
                  <a:tcPr/>
                </a:tc>
                <a:tc>
                  <a:txBody>
                    <a:bodyPr/>
                    <a:lstStyle/>
                    <a:p>
                      <a:pPr algn="ctr"/>
                      <a:r>
                        <a:rPr lang="ar-IQ" dirty="0" smtClean="0"/>
                        <a:t>136</a:t>
                      </a:r>
                      <a:endParaRPr lang="en-US" dirty="0"/>
                    </a:p>
                  </a:txBody>
                  <a:tcPr/>
                </a:tc>
                <a:tc>
                  <a:txBody>
                    <a:bodyPr/>
                    <a:lstStyle/>
                    <a:p>
                      <a:pPr algn="ctr"/>
                      <a:r>
                        <a:rPr lang="ar-IQ" dirty="0" smtClean="0"/>
                        <a:t>8</a:t>
                      </a:r>
                      <a:endParaRPr lang="en-US" dirty="0"/>
                    </a:p>
                  </a:txBody>
                  <a:tcPr/>
                </a:tc>
              </a:tr>
            </a:tbl>
          </a:graphicData>
        </a:graphic>
      </p:graphicFrame>
    </p:spTree>
    <p:extLst>
      <p:ext uri="{BB962C8B-B14F-4D97-AF65-F5344CB8AC3E}">
        <p14:creationId xmlns:p14="http://schemas.microsoft.com/office/powerpoint/2010/main" val="1449975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114800"/>
            <a:ext cx="7772400" cy="1470025"/>
          </a:xfrm>
        </p:spPr>
        <p:txBody>
          <a:bodyPr>
            <a:noAutofit/>
          </a:bodyPr>
          <a:lstStyle/>
          <a:p>
            <a:pPr rtl="1"/>
            <a:r>
              <a:rPr lang="ar-IQ" sz="2400" dirty="0" smtClean="0">
                <a:latin typeface="Simplified Arabic" pitchFamily="18" charset="-78"/>
                <a:cs typeface="Simplified Arabic" pitchFamily="18" charset="-78"/>
              </a:rPr>
              <a:t>حوض اسماك مساحته 100متر مربع وارتفاع الطرف الضحل 50 سم والطرف العميق 90سم علماان تدفق الماء هو 13.3لتر /دقيقة . فكم يكفي من الوقت لملا الحوض</a:t>
            </a:r>
            <a:r>
              <a:rPr lang="ar-IQ" sz="2400" dirty="0" smtClean="0"/>
              <a:t/>
            </a:r>
            <a:br>
              <a:rPr lang="ar-IQ" sz="2400" dirty="0" smtClean="0"/>
            </a:br>
            <a:r>
              <a:rPr lang="ar-IQ" sz="2400" dirty="0" smtClean="0"/>
              <a:t>العمق= (50+90)/2</a:t>
            </a:r>
            <a:br>
              <a:rPr lang="ar-IQ" sz="2400" dirty="0" smtClean="0"/>
            </a:br>
            <a:r>
              <a:rPr lang="ar-IQ" sz="2400" dirty="0" smtClean="0"/>
              <a:t>70سم=0.7 متر</a:t>
            </a:r>
            <a:br>
              <a:rPr lang="ar-IQ" sz="2400" dirty="0" smtClean="0"/>
            </a:br>
            <a:r>
              <a:rPr lang="ar-IQ" sz="2400" dirty="0" smtClean="0"/>
              <a:t>حجم الحوض= 100*0.7</a:t>
            </a:r>
            <a:br>
              <a:rPr lang="ar-IQ" sz="2400" dirty="0" smtClean="0"/>
            </a:br>
            <a:r>
              <a:rPr lang="ar-IQ" sz="2400" dirty="0" smtClean="0"/>
              <a:t>70 متر مكعب</a:t>
            </a:r>
            <a:br>
              <a:rPr lang="ar-IQ" sz="2400" dirty="0" smtClean="0"/>
            </a:br>
            <a:r>
              <a:rPr lang="ar-IQ" sz="2400" dirty="0" smtClean="0"/>
              <a:t>= 70000لتر </a:t>
            </a:r>
            <a:br>
              <a:rPr lang="ar-IQ" sz="2400" dirty="0" smtClean="0"/>
            </a:br>
            <a:r>
              <a:rPr lang="ar-IQ" sz="2400" dirty="0" smtClean="0"/>
              <a:t>=13.3/70000</a:t>
            </a:r>
            <a:br>
              <a:rPr lang="ar-IQ" sz="2400" dirty="0" smtClean="0"/>
            </a:br>
            <a:r>
              <a:rPr lang="ar-IQ" sz="2400" dirty="0" smtClean="0"/>
              <a:t>=5263 دقيقة</a:t>
            </a:r>
            <a:br>
              <a:rPr lang="ar-IQ" sz="2400" dirty="0" smtClean="0"/>
            </a:br>
            <a:r>
              <a:rPr lang="ar-IQ" sz="2400" dirty="0" smtClean="0"/>
              <a:t>=87.8 ساعة</a:t>
            </a:r>
            <a:br>
              <a:rPr lang="ar-IQ" sz="2400" dirty="0" smtClean="0"/>
            </a:br>
            <a:r>
              <a:rPr lang="ar-IQ" sz="2400" dirty="0" smtClean="0"/>
              <a:t>=3.5 يوم</a:t>
            </a:r>
            <a:br>
              <a:rPr lang="ar-IQ" sz="2400" dirty="0" smtClean="0"/>
            </a:br>
            <a:r>
              <a:rPr lang="ar-IQ" sz="2400" dirty="0" smtClean="0"/>
              <a:t/>
            </a:r>
            <a:br>
              <a:rPr lang="ar-IQ" sz="2400" dirty="0" smtClean="0"/>
            </a:br>
            <a:endParaRPr lang="en-US" sz="2400" dirty="0"/>
          </a:p>
        </p:txBody>
      </p:sp>
    </p:spTree>
    <p:extLst>
      <p:ext uri="{BB962C8B-B14F-4D97-AF65-F5344CB8AC3E}">
        <p14:creationId xmlns:p14="http://schemas.microsoft.com/office/powerpoint/2010/main" val="35134542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534400" cy="6186309"/>
          </a:xfrm>
          <a:prstGeom prst="rect">
            <a:avLst/>
          </a:prstGeom>
        </p:spPr>
        <p:txBody>
          <a:bodyPr wrap="square">
            <a:spAutoFit/>
          </a:bodyPr>
          <a:lstStyle/>
          <a:p>
            <a:pPr algn="justLow" rtl="1"/>
            <a:r>
              <a:rPr lang="ar-IQ" sz="4400" b="1" dirty="0" smtClean="0">
                <a:solidFill>
                  <a:srgbClr val="FF0000"/>
                </a:solidFill>
                <a:latin typeface="Simplified Arabic" pitchFamily="18" charset="-78"/>
                <a:cs typeface="Simplified Arabic" pitchFamily="18" charset="-78"/>
              </a:rPr>
              <a:t>تصنيف قيعان الأحواض</a:t>
            </a:r>
            <a:r>
              <a:rPr lang="ar-IQ" sz="4400" dirty="0" smtClean="0">
                <a:latin typeface="Simplified Arabic" pitchFamily="18" charset="-78"/>
                <a:cs typeface="Simplified Arabic" pitchFamily="18" charset="-78"/>
              </a:rPr>
              <a:t>: يمكن ان تصنف قيعان الاحواض إلى الانواع التالية: </a:t>
            </a:r>
          </a:p>
          <a:p>
            <a:pPr algn="justLow" rtl="1"/>
            <a:r>
              <a:rPr lang="ar-IQ" sz="4400" dirty="0" smtClean="0">
                <a:solidFill>
                  <a:srgbClr val="FF0000"/>
                </a:solidFill>
                <a:latin typeface="Simplified Arabic" pitchFamily="18" charset="-78"/>
                <a:cs typeface="Simplified Arabic" pitchFamily="18" charset="-78"/>
              </a:rPr>
              <a:t>*</a:t>
            </a:r>
            <a:r>
              <a:rPr lang="ar-IQ" sz="4400" dirty="0" smtClean="0">
                <a:latin typeface="Simplified Arabic" pitchFamily="18" charset="-78"/>
                <a:cs typeface="Simplified Arabic" pitchFamily="18" charset="-78"/>
              </a:rPr>
              <a:t>قيعان غير عضوية من الحصى أو الرمل أو الطين  وهي رديئة للغاية ولكن يمكن تحسينها باستخدام السماد</a:t>
            </a:r>
            <a:r>
              <a:rPr lang="ar-IQ" dirty="0" smtClean="0"/>
              <a:t>. </a:t>
            </a:r>
          </a:p>
          <a:p>
            <a:pPr algn="justLow" rtl="1"/>
            <a:r>
              <a:rPr lang="ar-IQ" sz="4400" dirty="0" smtClean="0">
                <a:solidFill>
                  <a:srgbClr val="FF0000"/>
                </a:solidFill>
              </a:rPr>
              <a:t>**</a:t>
            </a:r>
            <a:r>
              <a:rPr lang="ar-IQ" sz="4400" dirty="0" smtClean="0"/>
              <a:t>القيعان الخثية التي تتكون من تراكم بقايا النباتات الغير متحللة والتي يمكن تصحيحها باستخدام جرعات كبيرة من الجيرالحي لإحداث التحلل. </a:t>
            </a:r>
            <a:endParaRPr lang="ar-IQ" sz="4400" dirty="0"/>
          </a:p>
        </p:txBody>
      </p:sp>
    </p:spTree>
    <p:extLst>
      <p:ext uri="{BB962C8B-B14F-4D97-AF65-F5344CB8AC3E}">
        <p14:creationId xmlns:p14="http://schemas.microsoft.com/office/powerpoint/2010/main" val="2442099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762999" cy="6309420"/>
          </a:xfrm>
          <a:prstGeom prst="rect">
            <a:avLst/>
          </a:prstGeom>
        </p:spPr>
        <p:txBody>
          <a:bodyPr wrap="square">
            <a:spAutoFit/>
          </a:bodyPr>
          <a:lstStyle/>
          <a:p>
            <a:pPr algn="justLow" rtl="1"/>
            <a:r>
              <a:rPr lang="ar-IQ" sz="4400" dirty="0">
                <a:solidFill>
                  <a:srgbClr val="FF0000"/>
                </a:solidFill>
              </a:rPr>
              <a:t>التأثيرات على تصميم وبناء </a:t>
            </a:r>
            <a:r>
              <a:rPr lang="ar-IQ" sz="4400" dirty="0" smtClean="0">
                <a:solidFill>
                  <a:srgbClr val="FF0000"/>
                </a:solidFill>
              </a:rPr>
              <a:t>الاحواض</a:t>
            </a:r>
            <a:r>
              <a:rPr lang="ar-IQ" sz="4400" dirty="0" smtClean="0"/>
              <a:t>: </a:t>
            </a:r>
            <a:r>
              <a:rPr lang="ar-IQ" sz="4000" dirty="0"/>
              <a:t>إذا كان الموقع يحتوي على بعض التربة التي تحتوي على نسبة عالية من الطين (30-  35٪ أو أكثر) ، فاستخدم هذا من أجل حفر الخنادق الأساسية تحت السدود إذا كانت التربة تحتوي على نسبة معقولة من الطين (20-30٪) </a:t>
            </a:r>
            <a:r>
              <a:rPr lang="ar-IQ" sz="4000" dirty="0" smtClean="0"/>
              <a:t>فيمكن  </a:t>
            </a:r>
            <a:r>
              <a:rPr lang="ar-IQ" sz="4000" dirty="0"/>
              <a:t>إنشاء السدود بمنحدرات 2: 1 (2 متر أفقيًا لكل 1 متر عموديًا). </a:t>
            </a:r>
          </a:p>
          <a:p>
            <a:pPr algn="justLow" rtl="1"/>
            <a:r>
              <a:rPr lang="ar-IQ" sz="4000" dirty="0"/>
              <a:t>إذا كانت التربة تحتوي على نسبة منخفضة من الطين (20٪ أو أقل) فيجب زيادة منحدرات السد إلى 3: 1 لمنع الانهيار وتآكل ضفة الحوض</a:t>
            </a:r>
          </a:p>
        </p:txBody>
      </p:sp>
    </p:spTree>
    <p:extLst>
      <p:ext uri="{BB962C8B-B14F-4D97-AF65-F5344CB8AC3E}">
        <p14:creationId xmlns:p14="http://schemas.microsoft.com/office/powerpoint/2010/main" val="577652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990600"/>
            <a:ext cx="8839200" cy="4154984"/>
          </a:xfrm>
          <a:prstGeom prst="rect">
            <a:avLst/>
          </a:prstGeom>
        </p:spPr>
        <p:txBody>
          <a:bodyPr wrap="square">
            <a:spAutoFit/>
          </a:bodyPr>
          <a:lstStyle/>
          <a:p>
            <a:pPr algn="justLow" rtl="1"/>
            <a:r>
              <a:rPr lang="ar-IQ" sz="4400" b="1" dirty="0" smtClean="0"/>
              <a:t>المقدمة</a:t>
            </a:r>
            <a:r>
              <a:rPr lang="en-US" sz="4400" b="1" dirty="0" smtClean="0"/>
              <a:t>:</a:t>
            </a:r>
            <a:r>
              <a:rPr lang="ar-IQ" sz="4400" b="1" dirty="0" smtClean="0"/>
              <a:t> </a:t>
            </a:r>
            <a:endParaRPr lang="ar-IQ" sz="4400" b="1" dirty="0"/>
          </a:p>
          <a:p>
            <a:pPr algn="justLow" rtl="1"/>
            <a:r>
              <a:rPr lang="ar-IQ" sz="4400" dirty="0">
                <a:latin typeface="Simplified Arabic" pitchFamily="18" charset="-78"/>
                <a:cs typeface="Simplified Arabic" pitchFamily="18" charset="-78"/>
              </a:rPr>
              <a:t>قبل البدء في إنشاء مزرعة الاسماك ، يجب مراعاة التصميم بعناية فائقة. وهذا التصميم الدقيق يؤدي الى  إدارة المزرعة المصممة والمنشأة بشكل صحيح وسهولة وستستمر لفترة أطول ، مما يوفر عملاً إضافيًا ويحقق أرباحًا أكبر</a:t>
            </a:r>
            <a:r>
              <a:rPr lang="ar-IQ" sz="4400" dirty="0"/>
              <a:t>.</a:t>
            </a:r>
            <a:r>
              <a:rPr lang="ar-IQ" dirty="0"/>
              <a:t> </a:t>
            </a:r>
          </a:p>
        </p:txBody>
      </p:sp>
    </p:spTree>
    <p:extLst>
      <p:ext uri="{BB962C8B-B14F-4D97-AF65-F5344CB8AC3E}">
        <p14:creationId xmlns:p14="http://schemas.microsoft.com/office/powerpoint/2010/main" val="31652765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066800"/>
            <a:ext cx="8839200" cy="3477875"/>
          </a:xfrm>
          <a:prstGeom prst="rect">
            <a:avLst/>
          </a:prstGeom>
        </p:spPr>
        <p:txBody>
          <a:bodyPr wrap="square">
            <a:spAutoFit/>
          </a:bodyPr>
          <a:lstStyle/>
          <a:p>
            <a:pPr algn="justLow" rtl="1"/>
            <a:r>
              <a:rPr lang="ar-IQ" sz="4400" dirty="0"/>
              <a:t>فيمكن  إنشاء السدود بمنحدرات 2: 1 (2 متر أفقيًا لكل 1 متر عموديًا). </a:t>
            </a:r>
          </a:p>
          <a:p>
            <a:pPr algn="justLow" rtl="1"/>
            <a:r>
              <a:rPr lang="ar-IQ" sz="4400" dirty="0"/>
              <a:t>إذا كانت التربة تحتوي على نسبة منخفضة من الطين (20٪ أو أقل) فيجب زيادة منحدرات السد إلى 3: 1 لمنع الانهيار وتآكل ضفة الحوض</a:t>
            </a:r>
          </a:p>
        </p:txBody>
      </p:sp>
    </p:spTree>
    <p:extLst>
      <p:ext uri="{BB962C8B-B14F-4D97-AF65-F5344CB8AC3E}">
        <p14:creationId xmlns:p14="http://schemas.microsoft.com/office/powerpoint/2010/main" val="1616985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8610600" cy="5509200"/>
          </a:xfrm>
          <a:prstGeom prst="rect">
            <a:avLst/>
          </a:prstGeom>
        </p:spPr>
        <p:txBody>
          <a:bodyPr wrap="square">
            <a:spAutoFit/>
          </a:bodyPr>
          <a:lstStyle/>
          <a:p>
            <a:pPr algn="justLow" rtl="1"/>
            <a:r>
              <a:rPr lang="ar-IQ" sz="4400">
                <a:solidFill>
                  <a:srgbClr val="FF0000"/>
                </a:solidFill>
                <a:latin typeface="Simplified Arabic" pitchFamily="18" charset="-78"/>
                <a:cs typeface="Simplified Arabic" pitchFamily="18" charset="-78"/>
              </a:rPr>
              <a:t>حجم </a:t>
            </a:r>
            <a:r>
              <a:rPr lang="ar-IQ" sz="4400" smtClean="0">
                <a:solidFill>
                  <a:srgbClr val="FF0000"/>
                </a:solidFill>
                <a:latin typeface="Simplified Arabic" pitchFamily="18" charset="-78"/>
                <a:cs typeface="Simplified Arabic" pitchFamily="18" charset="-78"/>
              </a:rPr>
              <a:t>الحوض </a:t>
            </a:r>
            <a:r>
              <a:rPr lang="ar-IQ" sz="4400" dirty="0">
                <a:solidFill>
                  <a:srgbClr val="FF0000"/>
                </a:solidFill>
                <a:latin typeface="Simplified Arabic" pitchFamily="18" charset="-78"/>
                <a:cs typeface="Simplified Arabic" pitchFamily="18" charset="-78"/>
              </a:rPr>
              <a:t>وشكله وعمقه</a:t>
            </a:r>
            <a:r>
              <a:rPr lang="ar-IQ" sz="4400" dirty="0">
                <a:latin typeface="Simplified Arabic" pitchFamily="18" charset="-78"/>
                <a:cs typeface="Simplified Arabic" pitchFamily="18" charset="-78"/>
              </a:rPr>
              <a:t>: يجب أن يعتمد حجم الحوض على الغرض من الحوض، تنتج الأحواض الأكبر حجمًا المزيد من الاسماك وعادة ما تكون أكثر كفاءة  واكثر انتاجية وعادة ما تكون الأحواض المستطيلة الشكل هي الأسهل في البناء والإدارة. </a:t>
            </a:r>
            <a:r>
              <a:rPr lang="ar-IQ" sz="4400" dirty="0" smtClean="0">
                <a:latin typeface="Simplified Arabic" pitchFamily="18" charset="-78"/>
                <a:cs typeface="Simplified Arabic" pitchFamily="18" charset="-78"/>
              </a:rPr>
              <a:t>ومع ذلك يجب </a:t>
            </a:r>
            <a:r>
              <a:rPr lang="ar-IQ" sz="4400" dirty="0">
                <a:latin typeface="Simplified Arabic" pitchFamily="18" charset="-78"/>
                <a:cs typeface="Simplified Arabic" pitchFamily="18" charset="-78"/>
              </a:rPr>
              <a:t>في بعض الأحيان بناء الأحواض بأشكال غير منتظمة وهذا يخضع لتضاريس وشكل المساحة المتاحة</a:t>
            </a:r>
            <a:endParaRPr lang="en-US"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18862199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15400" cy="6186309"/>
          </a:xfrm>
          <a:prstGeom prst="rect">
            <a:avLst/>
          </a:prstGeom>
        </p:spPr>
        <p:txBody>
          <a:bodyPr wrap="square">
            <a:spAutoFit/>
          </a:bodyPr>
          <a:lstStyle/>
          <a:p>
            <a:pPr algn="justLow" rtl="1"/>
            <a:r>
              <a:rPr lang="ar-IQ" sz="4400" b="1" dirty="0">
                <a:solidFill>
                  <a:srgbClr val="FF0000"/>
                </a:solidFill>
                <a:latin typeface="Simplified Arabic" pitchFamily="18" charset="-78"/>
                <a:cs typeface="Simplified Arabic" pitchFamily="18" charset="-78"/>
              </a:rPr>
              <a:t>العمق</a:t>
            </a:r>
            <a:r>
              <a:rPr lang="ar-IQ" sz="4400" dirty="0">
                <a:latin typeface="Simplified Arabic" pitchFamily="18" charset="-78"/>
                <a:cs typeface="Simplified Arabic" pitchFamily="18" charset="-78"/>
              </a:rPr>
              <a:t>: يعتمد عمق الحوض على نوع  وحجم الاسماك  ونظام الإنتاج الذي سيتم استخدامه، ويتراوح العمق المثالي لمعظم الأحواض من 0.75 إلى 1.2 متر. وبالنسبة للنهاية الضحلة، ويمكن أن يتراوح العمق من 40 إلى 70 سم. والحد الأدنى 40 سم ومع ذلك  50سم إلى 60 سم هو الأفضل. </a:t>
            </a:r>
            <a:endParaRPr lang="ar-IQ" sz="4400" dirty="0" smtClean="0">
              <a:latin typeface="Simplified Arabic" pitchFamily="18" charset="-78"/>
              <a:cs typeface="Simplified Arabic" pitchFamily="18" charset="-78"/>
            </a:endParaRPr>
          </a:p>
          <a:p>
            <a:pPr algn="justLow" rtl="1"/>
            <a:r>
              <a:rPr lang="ar-IQ" sz="4400" dirty="0" smtClean="0">
                <a:latin typeface="Simplified Arabic" pitchFamily="18" charset="-78"/>
                <a:cs typeface="Simplified Arabic" pitchFamily="18" charset="-78"/>
              </a:rPr>
              <a:t>تشمل </a:t>
            </a:r>
            <a:r>
              <a:rPr lang="ar-IQ" sz="4400" dirty="0">
                <a:latin typeface="Simplified Arabic" pitchFamily="18" charset="-78"/>
                <a:cs typeface="Simplified Arabic" pitchFamily="18" charset="-78"/>
              </a:rPr>
              <a:t>المشاكل التي تظهر في البرك الضحلة الافتراس والأعشاب وانخفاض الإنتاج. </a:t>
            </a:r>
            <a:endParaRPr lang="en-US"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6651202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90600"/>
            <a:ext cx="8915400" cy="4154984"/>
          </a:xfrm>
          <a:prstGeom prst="rect">
            <a:avLst/>
          </a:prstGeom>
        </p:spPr>
        <p:txBody>
          <a:bodyPr wrap="square">
            <a:spAutoFit/>
          </a:bodyPr>
          <a:lstStyle/>
          <a:p>
            <a:pPr algn="justLow" rtl="1"/>
            <a:r>
              <a:rPr lang="ar-IQ" sz="4400" dirty="0"/>
              <a:t>يمكن أن يتراوح عمق الطرف العميق من 80 إلى 120 سم ، لكن الأفضل بالنسبة للأحواض المتوسطة والكبيرة هو 90 إلى 110 سم. من المحتمل أن تكون المناطق التي يزيد عمقها عن متر واحد أقل </a:t>
            </a:r>
            <a:r>
              <a:rPr lang="ar-IQ" sz="4400" dirty="0" smtClean="0"/>
              <a:t>إنتاجية </a:t>
            </a:r>
            <a:r>
              <a:rPr lang="ar-IQ" sz="4400" dirty="0"/>
              <a:t>فهي أكثر برودة من السطح وأقل في الأكسجين ويمكن أن تكون طبقات </a:t>
            </a:r>
            <a:endParaRPr lang="en-US" sz="4400" dirty="0"/>
          </a:p>
        </p:txBody>
      </p:sp>
    </p:spTree>
    <p:extLst>
      <p:ext uri="{BB962C8B-B14F-4D97-AF65-F5344CB8AC3E}">
        <p14:creationId xmlns:p14="http://schemas.microsoft.com/office/powerpoint/2010/main" val="1732269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839200" cy="4832092"/>
          </a:xfrm>
          <a:prstGeom prst="rect">
            <a:avLst/>
          </a:prstGeom>
        </p:spPr>
        <p:txBody>
          <a:bodyPr wrap="square">
            <a:spAutoFit/>
          </a:bodyPr>
          <a:lstStyle/>
          <a:p>
            <a:pPr algn="justLow" rtl="1"/>
            <a:r>
              <a:rPr lang="ar-IQ" sz="4400" b="1" dirty="0">
                <a:solidFill>
                  <a:srgbClr val="FF0000"/>
                </a:solidFill>
                <a:latin typeface="Simplified Arabic" pitchFamily="18" charset="-78"/>
                <a:cs typeface="Simplified Arabic" pitchFamily="18" charset="-78"/>
              </a:rPr>
              <a:t>منحدر قاع الحوض</a:t>
            </a:r>
            <a:r>
              <a:rPr lang="ar-IQ" sz="4400" dirty="0">
                <a:latin typeface="Simplified Arabic" pitchFamily="18" charset="-78"/>
                <a:cs typeface="Simplified Arabic" pitchFamily="18" charset="-78"/>
              </a:rPr>
              <a:t>: يجب أن يكون لقاع الحوض منحدر كافٍ لتصريف جيد</a:t>
            </a:r>
            <a:r>
              <a:rPr lang="ar-IQ" sz="4400" dirty="0" smtClean="0">
                <a:latin typeface="Simplified Arabic" pitchFamily="18" charset="-78"/>
                <a:cs typeface="Simplified Arabic" pitchFamily="18" charset="-78"/>
              </a:rPr>
              <a:t>. بشكل عام تعتبر </a:t>
            </a:r>
            <a:r>
              <a:rPr lang="ar-IQ" sz="4400" dirty="0">
                <a:latin typeface="Simplified Arabic" pitchFamily="18" charset="-78"/>
                <a:cs typeface="Simplified Arabic" pitchFamily="18" charset="-78"/>
              </a:rPr>
              <a:t>المنحدرات التي </a:t>
            </a:r>
            <a:r>
              <a:rPr lang="ar-IQ" sz="4400" dirty="0">
                <a:solidFill>
                  <a:srgbClr val="00B0F0"/>
                </a:solidFill>
                <a:latin typeface="Simplified Arabic" pitchFamily="18" charset="-78"/>
                <a:cs typeface="Simplified Arabic" pitchFamily="18" charset="-78"/>
              </a:rPr>
              <a:t>يبلغ انخفاضها </a:t>
            </a:r>
            <a:r>
              <a:rPr lang="ar-IQ" sz="4400" dirty="0" smtClean="0">
                <a:solidFill>
                  <a:srgbClr val="00B0F0"/>
                </a:solidFill>
                <a:latin typeface="Simplified Arabic" pitchFamily="18" charset="-78"/>
                <a:cs typeface="Simplified Arabic" pitchFamily="18" charset="-78"/>
              </a:rPr>
              <a:t>1 </a:t>
            </a:r>
            <a:r>
              <a:rPr lang="ar-IQ" sz="4400" dirty="0">
                <a:solidFill>
                  <a:srgbClr val="00B0F0"/>
                </a:solidFill>
                <a:latin typeface="Simplified Arabic" pitchFamily="18" charset="-78"/>
                <a:cs typeface="Simplified Arabic" pitchFamily="18" charset="-78"/>
              </a:rPr>
              <a:t>سم لكل </a:t>
            </a:r>
            <a:r>
              <a:rPr lang="ar-IQ" sz="4400" dirty="0" smtClean="0">
                <a:solidFill>
                  <a:srgbClr val="00B0F0"/>
                </a:solidFill>
                <a:latin typeface="Simplified Arabic" pitchFamily="18" charset="-78"/>
                <a:cs typeface="Simplified Arabic" pitchFamily="18" charset="-78"/>
              </a:rPr>
              <a:t>1 متر </a:t>
            </a:r>
            <a:r>
              <a:rPr lang="ar-IQ" sz="4400" dirty="0">
                <a:latin typeface="Simplified Arabic" pitchFamily="18" charset="-78"/>
                <a:cs typeface="Simplified Arabic" pitchFamily="18" charset="-78"/>
              </a:rPr>
              <a:t>على طول قاع البركة مناسبة. إذا كان المنحدر قليل </a:t>
            </a:r>
            <a:r>
              <a:rPr lang="ar-IQ" sz="4400" dirty="0" smtClean="0">
                <a:latin typeface="Simplified Arabic" pitchFamily="18" charset="-78"/>
                <a:cs typeface="Simplified Arabic" pitchFamily="18" charset="-78"/>
              </a:rPr>
              <a:t>جدًا </a:t>
            </a:r>
            <a:r>
              <a:rPr lang="ar-IQ" sz="4400" dirty="0">
                <a:latin typeface="Simplified Arabic" pitchFamily="18" charset="-78"/>
                <a:cs typeface="Simplified Arabic" pitchFamily="18" charset="-78"/>
              </a:rPr>
              <a:t>فلن يتم تصريف البركة بسهولة إذا كان المنحدر شديد </a:t>
            </a:r>
            <a:r>
              <a:rPr lang="ar-IQ" sz="4400" dirty="0" smtClean="0">
                <a:latin typeface="Simplified Arabic" pitchFamily="18" charset="-78"/>
                <a:cs typeface="Simplified Arabic" pitchFamily="18" charset="-78"/>
              </a:rPr>
              <a:t>الانحدار فقد </a:t>
            </a:r>
            <a:r>
              <a:rPr lang="ar-IQ" sz="4400" dirty="0">
                <a:latin typeface="Simplified Arabic" pitchFamily="18" charset="-78"/>
                <a:cs typeface="Simplified Arabic" pitchFamily="18" charset="-78"/>
              </a:rPr>
              <a:t>يكون ضحلًا جدًا في أحد الطرفين أو عميقاً في الطرف الآخر</a:t>
            </a:r>
            <a:endParaRPr lang="en-US"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32979581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38200"/>
            <a:ext cx="8839200" cy="4154984"/>
          </a:xfrm>
          <a:prstGeom prst="rect">
            <a:avLst/>
          </a:prstGeom>
        </p:spPr>
        <p:txBody>
          <a:bodyPr wrap="square">
            <a:spAutoFit/>
          </a:bodyPr>
          <a:lstStyle/>
          <a:p>
            <a:pPr algn="justLow" rtl="1"/>
            <a:r>
              <a:rPr lang="ar-IQ" sz="4400" b="1" dirty="0">
                <a:solidFill>
                  <a:srgbClr val="FF0000"/>
                </a:solidFill>
              </a:rPr>
              <a:t>تصميم سداد الاحواض</a:t>
            </a:r>
            <a:r>
              <a:rPr lang="ar-IQ" sz="4400" dirty="0" smtClean="0"/>
              <a:t>:</a:t>
            </a:r>
            <a:endParaRPr lang="en-US" sz="4400" dirty="0" smtClean="0"/>
          </a:p>
          <a:p>
            <a:pPr algn="justLow" rtl="1"/>
            <a:r>
              <a:rPr lang="ar-IQ" sz="4400" dirty="0" smtClean="0"/>
              <a:t>والذي </a:t>
            </a:r>
            <a:r>
              <a:rPr lang="ar-IQ" sz="4400" dirty="0"/>
              <a:t>يشمل ارتفاع وعرض وانحدار السداد ويتم تحديد ارتفاع السداد من خلال الأعماق التي اخترتها للنهايات الضحلة والعميقة من البركة. ومع </a:t>
            </a:r>
            <a:r>
              <a:rPr lang="ar-IQ" sz="4400" dirty="0" smtClean="0"/>
              <a:t>ذلك يجب </a:t>
            </a:r>
            <a:r>
              <a:rPr lang="ar-IQ" sz="4400" dirty="0"/>
              <a:t>بناء السداد أعلى من مستوى المياه الكامل للحماية من الزيادة المفرطة.</a:t>
            </a:r>
            <a:endParaRPr lang="en-US" sz="4400" dirty="0"/>
          </a:p>
        </p:txBody>
      </p:sp>
    </p:spTree>
    <p:extLst>
      <p:ext uri="{BB962C8B-B14F-4D97-AF65-F5344CB8AC3E}">
        <p14:creationId xmlns:p14="http://schemas.microsoft.com/office/powerpoint/2010/main" val="42466212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745" y="533400"/>
            <a:ext cx="8915400" cy="5016758"/>
          </a:xfrm>
          <a:prstGeom prst="rect">
            <a:avLst/>
          </a:prstGeom>
        </p:spPr>
        <p:txBody>
          <a:bodyPr wrap="square">
            <a:spAutoFit/>
          </a:bodyPr>
          <a:lstStyle/>
          <a:p>
            <a:pPr algn="justLow" rtl="1"/>
            <a:r>
              <a:rPr lang="ar-IQ" sz="4000" dirty="0"/>
              <a:t>يُطلق على الارتفاع الإضافي للحاجز فوق مستوى الماء الكامل "حد الطفو". يجب أن تتراوح الألواح الحرة للأحواض التي يقل حجمها عن 1000 متر مربع بين 20 و 30 سم </a:t>
            </a:r>
            <a:r>
              <a:rPr lang="ar-IQ" sz="4000" dirty="0" smtClean="0"/>
              <a:t>ولكن </a:t>
            </a:r>
            <a:r>
              <a:rPr lang="ar-IQ" sz="4000" dirty="0"/>
              <a:t>بالنسبة للأحواض الأكبر يمكن أن تصل إلى 50 سم. يجب أن يكون السد في قمته مساويًا لارتفاعه ولكن لا يقل عرضه عن متر. ويجب أن يكون العرض كبيرًا بما يكفي للسماح بنقل المواد والاسماك ومعدات المزرعة</a:t>
            </a:r>
            <a:r>
              <a:rPr lang="ar-IQ" dirty="0"/>
              <a:t>.</a:t>
            </a:r>
            <a:endParaRPr lang="en-US" dirty="0"/>
          </a:p>
        </p:txBody>
      </p:sp>
    </p:spTree>
    <p:extLst>
      <p:ext uri="{BB962C8B-B14F-4D97-AF65-F5344CB8AC3E}">
        <p14:creationId xmlns:p14="http://schemas.microsoft.com/office/powerpoint/2010/main" val="3706086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57200"/>
            <a:ext cx="8991600" cy="5632311"/>
          </a:xfrm>
          <a:prstGeom prst="rect">
            <a:avLst/>
          </a:prstGeom>
        </p:spPr>
        <p:txBody>
          <a:bodyPr wrap="square">
            <a:spAutoFit/>
          </a:bodyPr>
          <a:lstStyle/>
          <a:p>
            <a:pPr algn="justLow" rtl="1"/>
            <a:r>
              <a:rPr lang="ar-IQ" sz="4000" b="1" dirty="0">
                <a:solidFill>
                  <a:srgbClr val="FF0000"/>
                </a:solidFill>
              </a:rPr>
              <a:t>المنحدرات</a:t>
            </a:r>
            <a:r>
              <a:rPr lang="ar-IQ" sz="4000" dirty="0"/>
              <a:t>: المنحدرات شديدة الانحدار تؤدي إلى مشاكل مثل التعرية. وتكون المنحدرات القليلة أفضل بسبب ضغط </a:t>
            </a:r>
            <a:r>
              <a:rPr lang="ar-IQ" sz="4000" dirty="0" smtClean="0"/>
              <a:t>الماء والذي </a:t>
            </a:r>
            <a:r>
              <a:rPr lang="ar-IQ" sz="4000" dirty="0"/>
              <a:t>يكون أعلى عند قاع الحوض ومع ذلك فإن المنحدرات القليلة للغاية تشجع نمو الحشائش في الاحواض. </a:t>
            </a:r>
          </a:p>
          <a:p>
            <a:pPr algn="justLow" rtl="1"/>
            <a:r>
              <a:rPr lang="ar-IQ" sz="4000" dirty="0"/>
              <a:t>يعتمد منحدر السد على نوع التربة: ويجب أن يكون المنحدر الداخلي 2: 1 للسماح بتشتت ضغط الماء ويجب زيادة المنحدر إلى 2.5: 1 إذا كانت التربة منخفضة الجودة </a:t>
            </a:r>
            <a:endParaRPr lang="en-US" sz="4000" dirty="0"/>
          </a:p>
        </p:txBody>
      </p:sp>
    </p:spTree>
    <p:extLst>
      <p:ext uri="{BB962C8B-B14F-4D97-AF65-F5344CB8AC3E}">
        <p14:creationId xmlns:p14="http://schemas.microsoft.com/office/powerpoint/2010/main" val="8218945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143000"/>
            <a:ext cx="8763000" cy="4431983"/>
          </a:xfrm>
          <a:prstGeom prst="rect">
            <a:avLst/>
          </a:prstGeom>
        </p:spPr>
        <p:txBody>
          <a:bodyPr wrap="square">
            <a:spAutoFit/>
          </a:bodyPr>
          <a:lstStyle/>
          <a:p>
            <a:pPr algn="justLow" rtl="1"/>
            <a:r>
              <a:rPr lang="ar-IQ" sz="4400" dirty="0">
                <a:latin typeface="Simplified Arabic" pitchFamily="18" charset="-78"/>
                <a:cs typeface="Simplified Arabic" pitchFamily="18" charset="-78"/>
              </a:rPr>
              <a:t>ويمكن أن يكون المنحدر الخارجي 1: 1. يجب أن يكون عرض القاعدة على تربة رملية ثلاثة إلى أربعة أضعاف  ارتفاع </a:t>
            </a:r>
            <a:r>
              <a:rPr lang="ar-IQ" sz="4400" dirty="0" smtClean="0">
                <a:latin typeface="Simplified Arabic" pitchFamily="18" charset="-78"/>
                <a:cs typeface="Simplified Arabic" pitchFamily="18" charset="-78"/>
              </a:rPr>
              <a:t>السد. </a:t>
            </a:r>
            <a:r>
              <a:rPr lang="ar-IQ" sz="4400" dirty="0">
                <a:latin typeface="Simplified Arabic" pitchFamily="18" charset="-78"/>
                <a:cs typeface="Simplified Arabic" pitchFamily="18" charset="-78"/>
              </a:rPr>
              <a:t>ويجب أن يكون هذا خمسة أضعاف ارتفاع الجدار في التربة الناعمة وذات قمة لا تقل عن 1.2 إلى 1.5 متر</a:t>
            </a:r>
          </a:p>
          <a:p>
            <a:endParaRPr lang="ar-IQ" sz="4400" dirty="0"/>
          </a:p>
          <a:p>
            <a:endParaRPr lang="ar-IQ" dirty="0"/>
          </a:p>
        </p:txBody>
      </p:sp>
    </p:spTree>
    <p:extLst>
      <p:ext uri="{BB962C8B-B14F-4D97-AF65-F5344CB8AC3E}">
        <p14:creationId xmlns:p14="http://schemas.microsoft.com/office/powerpoint/2010/main" val="1694213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1371600"/>
            <a:ext cx="8153400" cy="4154984"/>
          </a:xfrm>
          <a:prstGeom prst="rect">
            <a:avLst/>
          </a:prstGeom>
        </p:spPr>
        <p:txBody>
          <a:bodyPr wrap="square">
            <a:spAutoFit/>
          </a:bodyPr>
          <a:lstStyle/>
          <a:p>
            <a:pPr algn="justLow" rtl="1"/>
            <a:r>
              <a:rPr lang="ar-IQ" sz="4400" dirty="0" smtClean="0">
                <a:latin typeface="Simplified Arabic" pitchFamily="18" charset="-78"/>
                <a:cs typeface="Simplified Arabic" pitchFamily="18" charset="-78"/>
              </a:rPr>
              <a:t>وهناك بعض الاعتبارات المهمة الخاصة بالتصميم والتي يجب مراعاتها وهي  كمايلي: </a:t>
            </a:r>
          </a:p>
          <a:p>
            <a:pPr algn="justLow" rtl="1"/>
            <a:r>
              <a:rPr lang="ar-IQ" sz="4400" dirty="0" smtClean="0">
                <a:latin typeface="Simplified Arabic" pitchFamily="18" charset="-78"/>
                <a:cs typeface="Simplified Arabic" pitchFamily="18" charset="-78"/>
              </a:rPr>
              <a:t>1. مصدر المياه المستخدم في كل المزرعة</a:t>
            </a:r>
          </a:p>
          <a:p>
            <a:pPr algn="justLow" rtl="1"/>
            <a:r>
              <a:rPr lang="ar-IQ" sz="4400" dirty="0" smtClean="0">
                <a:latin typeface="Simplified Arabic" pitchFamily="18" charset="-78"/>
                <a:cs typeface="Simplified Arabic" pitchFamily="18" charset="-78"/>
              </a:rPr>
              <a:t>2. نوع التربة المتاحة لبناء المزرعة </a:t>
            </a:r>
          </a:p>
          <a:p>
            <a:pPr algn="justLow" rtl="1"/>
            <a:r>
              <a:rPr lang="ar-IQ" sz="4400" dirty="0" smtClean="0">
                <a:latin typeface="Simplified Arabic" pitchFamily="18" charset="-78"/>
                <a:cs typeface="Simplified Arabic" pitchFamily="18" charset="-78"/>
              </a:rPr>
              <a:t>3. الحجم والشكل  وعمق المزرعة </a:t>
            </a:r>
          </a:p>
          <a:p>
            <a:pPr algn="justLow" rtl="1"/>
            <a:r>
              <a:rPr lang="ar-IQ" sz="4400" dirty="0" smtClean="0">
                <a:latin typeface="Simplified Arabic" pitchFamily="18" charset="-78"/>
                <a:cs typeface="Simplified Arabic" pitchFamily="18" charset="-78"/>
              </a:rPr>
              <a:t>4. منحدر قاع احواض المزرعة </a:t>
            </a:r>
            <a:endParaRPr lang="ar-IQ"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4207410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676400"/>
            <a:ext cx="8458200" cy="2800767"/>
          </a:xfrm>
          <a:prstGeom prst="rect">
            <a:avLst/>
          </a:prstGeom>
        </p:spPr>
        <p:txBody>
          <a:bodyPr wrap="square">
            <a:spAutoFit/>
          </a:bodyPr>
          <a:lstStyle/>
          <a:p>
            <a:pPr algn="justLow" rtl="1"/>
            <a:r>
              <a:rPr lang="ar-IQ" sz="4400" dirty="0" smtClean="0">
                <a:latin typeface="Simplified Arabic" pitchFamily="18" charset="-78"/>
                <a:cs typeface="Simplified Arabic" pitchFamily="18" charset="-78"/>
              </a:rPr>
              <a:t>5. ارتفاع ، وعرض ، وانحدار السداد </a:t>
            </a:r>
          </a:p>
          <a:p>
            <a:pPr algn="justLow" rtl="1"/>
            <a:r>
              <a:rPr lang="ar-IQ" sz="4400" dirty="0" smtClean="0">
                <a:latin typeface="Simplified Arabic" pitchFamily="18" charset="-78"/>
                <a:cs typeface="Simplified Arabic" pitchFamily="18" charset="-78"/>
              </a:rPr>
              <a:t>6. نوع نظام الصرف الذي سيتم استخدامه </a:t>
            </a:r>
          </a:p>
          <a:p>
            <a:pPr algn="justLow" rtl="1"/>
            <a:r>
              <a:rPr lang="ar-IQ" sz="4400" dirty="0" smtClean="0">
                <a:latin typeface="Simplified Arabic" pitchFamily="18" charset="-78"/>
                <a:cs typeface="Simplified Arabic" pitchFamily="18" charset="-78"/>
              </a:rPr>
              <a:t>7. تخطيط (ترتيب) المزرعة المستخدمة لأحجام مختلفة من الاسماك</a:t>
            </a:r>
            <a:endParaRPr lang="ar-IQ"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3670288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19200"/>
            <a:ext cx="8382000" cy="5509200"/>
          </a:xfrm>
          <a:prstGeom prst="rect">
            <a:avLst/>
          </a:prstGeom>
        </p:spPr>
        <p:txBody>
          <a:bodyPr wrap="square">
            <a:spAutoFit/>
          </a:bodyPr>
          <a:lstStyle/>
          <a:p>
            <a:pPr algn="justLow" rtl="1"/>
            <a:r>
              <a:rPr lang="ar-IQ" sz="4400" dirty="0" smtClean="0">
                <a:latin typeface="Simplified Arabic" pitchFamily="18" charset="-78"/>
                <a:cs typeface="Simplified Arabic" pitchFamily="18" charset="-78"/>
              </a:rPr>
              <a:t>وهناك بعض ألاسئلة ألاخرى والتي يجب مراعاتها ما نوع الاحواض التي ترغب في بنائها؟  </a:t>
            </a:r>
          </a:p>
          <a:p>
            <a:pPr algn="justLow" rtl="1"/>
            <a:r>
              <a:rPr lang="ar-IQ" sz="4400" dirty="0" smtClean="0">
                <a:latin typeface="Simplified Arabic" pitchFamily="18" charset="-78"/>
                <a:cs typeface="Simplified Arabic" pitchFamily="18" charset="-78"/>
              </a:rPr>
              <a:t>ما هو نوع الاسماك الذي يمكن زراعتها ؟  </a:t>
            </a:r>
          </a:p>
          <a:p>
            <a:pPr algn="justLow" rtl="1"/>
            <a:r>
              <a:rPr lang="ar-IQ" sz="4400" dirty="0" smtClean="0">
                <a:latin typeface="Simplified Arabic" pitchFamily="18" charset="-78"/>
                <a:cs typeface="Simplified Arabic" pitchFamily="18" charset="-78"/>
              </a:rPr>
              <a:t>وأنه إذا كنت ترغب في أن تكون منتجًا صغيرًا ، فسوف تحتاج إلى المزيد من الأحواض الصغيرة ، في حين أن منتج الاسماك لغرض الغذاء سيتطلب احواضا كبيرة نسبيًا. </a:t>
            </a:r>
            <a:endParaRPr lang="ar-IQ"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1995578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1164" y="1857245"/>
            <a:ext cx="8077200" cy="2800767"/>
          </a:xfrm>
          <a:prstGeom prst="rect">
            <a:avLst/>
          </a:prstGeom>
        </p:spPr>
        <p:txBody>
          <a:bodyPr wrap="square">
            <a:spAutoFit/>
          </a:bodyPr>
          <a:lstStyle/>
          <a:p>
            <a:pPr algn="justLow" rtl="1"/>
            <a:r>
              <a:rPr lang="ar-IQ" sz="4400" dirty="0" smtClean="0">
                <a:latin typeface="Simplified Arabic" pitchFamily="18" charset="-78"/>
                <a:cs typeface="Simplified Arabic" pitchFamily="18" charset="-78"/>
              </a:rPr>
              <a:t>ومن الاعتبارات العامة التي يجب اخذها بنظر الاعتبار عند تصميم الأحواض وهي: </a:t>
            </a:r>
          </a:p>
          <a:p>
            <a:pPr algn="justLow" rtl="1"/>
            <a:r>
              <a:rPr lang="ar-IQ" sz="4400" dirty="0" smtClean="0">
                <a:latin typeface="Simplified Arabic" pitchFamily="18" charset="-78"/>
                <a:cs typeface="Simplified Arabic" pitchFamily="18" charset="-78"/>
              </a:rPr>
              <a:t>ا- نوع التربة الموجودة </a:t>
            </a:r>
          </a:p>
          <a:p>
            <a:pPr algn="justLow" rtl="1"/>
            <a:r>
              <a:rPr lang="ar-IQ" sz="4400" dirty="0" smtClean="0">
                <a:latin typeface="Simplified Arabic" pitchFamily="18" charset="-78"/>
                <a:cs typeface="Simplified Arabic" pitchFamily="18" charset="-78"/>
              </a:rPr>
              <a:t>ب - ممارسات الاستزراع المقصودة.</a:t>
            </a:r>
            <a:endParaRPr lang="ar-IQ"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4026191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186309"/>
          </a:xfrm>
          <a:prstGeom prst="rect">
            <a:avLst/>
          </a:prstGeom>
        </p:spPr>
        <p:txBody>
          <a:bodyPr wrap="square">
            <a:spAutoFit/>
          </a:bodyPr>
          <a:lstStyle/>
          <a:p>
            <a:pPr algn="justLow" rtl="1"/>
            <a:r>
              <a:rPr lang="ar-IQ" sz="4400" dirty="0" smtClean="0">
                <a:latin typeface="Simplified Arabic" pitchFamily="18" charset="-78"/>
                <a:cs typeface="Simplified Arabic" pitchFamily="18" charset="-78"/>
              </a:rPr>
              <a:t>ج-يجب أن يكون مصدر المياه قادرًا على الحفاظ على المزرعة ممتلئة طوال فترة الاستزراع. تعتبر الأحواض الضحلة نسبيًا منتجة ، ولكن النهاية الضحلة يجب أن تكون على عمق 0.5 متر على الأقل لتجنب غزو الحشائش. من المستحسن دائمًا وضع مصافي على مداخل ومخارج الأحواض من أجل  إبعاد الحيوانات المفترسة والحشرات والاطيان غير المرغوب فيه والاحتفاظ بالسمك المستزرع. </a:t>
            </a:r>
          </a:p>
        </p:txBody>
      </p:sp>
    </p:spTree>
    <p:extLst>
      <p:ext uri="{BB962C8B-B14F-4D97-AF65-F5344CB8AC3E}">
        <p14:creationId xmlns:p14="http://schemas.microsoft.com/office/powerpoint/2010/main" val="4194145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676400"/>
            <a:ext cx="8534400" cy="3477875"/>
          </a:xfrm>
          <a:prstGeom prst="rect">
            <a:avLst/>
          </a:prstGeom>
        </p:spPr>
        <p:txBody>
          <a:bodyPr wrap="square">
            <a:spAutoFit/>
          </a:bodyPr>
          <a:lstStyle/>
          <a:p>
            <a:pPr algn="justLow" rtl="1"/>
            <a:r>
              <a:rPr lang="ar-IQ" sz="4400" dirty="0" smtClean="0">
                <a:latin typeface="Simplified Arabic" pitchFamily="18" charset="-78"/>
                <a:cs typeface="Simplified Arabic" pitchFamily="18" charset="-78"/>
              </a:rPr>
              <a:t>د- يجب أن تكون كل حوض قابل للتصريف ويجب أن يكون لكل حوض مدخل ومخرج مستقل يتم التحكم فيهما. </a:t>
            </a:r>
          </a:p>
          <a:p>
            <a:pPr algn="justLow" rtl="1"/>
            <a:r>
              <a:rPr lang="ar-IQ" sz="4400" dirty="0" smtClean="0">
                <a:latin typeface="Simplified Arabic" pitchFamily="18" charset="-78"/>
                <a:cs typeface="Simplified Arabic" pitchFamily="18" charset="-78"/>
              </a:rPr>
              <a:t>ه - يجب أن يتم حفر خندق مركزي داخل كل حوض</a:t>
            </a:r>
            <a:r>
              <a:rPr lang="ar-IQ" dirty="0" smtClean="0"/>
              <a:t> </a:t>
            </a:r>
            <a:endParaRPr lang="ar-IQ" dirty="0"/>
          </a:p>
        </p:txBody>
      </p:sp>
    </p:spTree>
    <p:extLst>
      <p:ext uri="{BB962C8B-B14F-4D97-AF65-F5344CB8AC3E}">
        <p14:creationId xmlns:p14="http://schemas.microsoft.com/office/powerpoint/2010/main" val="437492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447800"/>
            <a:ext cx="8305800" cy="3477875"/>
          </a:xfrm>
          <a:prstGeom prst="rect">
            <a:avLst/>
          </a:prstGeom>
        </p:spPr>
        <p:txBody>
          <a:bodyPr wrap="square">
            <a:spAutoFit/>
          </a:bodyPr>
          <a:lstStyle/>
          <a:p>
            <a:pPr algn="justLow" rtl="1"/>
            <a:r>
              <a:rPr lang="ar-IQ" sz="4400" dirty="0" smtClean="0">
                <a:latin typeface="Simplified Arabic" pitchFamily="18" charset="-78"/>
                <a:cs typeface="Simplified Arabic" pitchFamily="18" charset="-78"/>
              </a:rPr>
              <a:t>و - يلزم وجود طرق محيطة وطرق فرعية لتوفير الحركة  للآلات أثناء الإنشاء و عند الحصاد. </a:t>
            </a:r>
          </a:p>
          <a:p>
            <a:pPr algn="justLow" rtl="1"/>
            <a:r>
              <a:rPr lang="ar-IQ" sz="4400" dirty="0" smtClean="0">
                <a:latin typeface="Simplified Arabic" pitchFamily="18" charset="-78"/>
                <a:cs typeface="Simplified Arabic" pitchFamily="18" charset="-78"/>
              </a:rPr>
              <a:t>ز - يجب دائمًا ضغط التربة المستخدمة لبناء السدود في طبقات. </a:t>
            </a:r>
            <a:endParaRPr lang="ar-IQ" sz="4400" dirty="0">
              <a:latin typeface="Simplified Arabic" pitchFamily="18" charset="-78"/>
              <a:cs typeface="Simplified Arabic" pitchFamily="18" charset="-78"/>
            </a:endParaRPr>
          </a:p>
        </p:txBody>
      </p:sp>
    </p:spTree>
    <p:extLst>
      <p:ext uri="{BB962C8B-B14F-4D97-AF65-F5344CB8AC3E}">
        <p14:creationId xmlns:p14="http://schemas.microsoft.com/office/powerpoint/2010/main" val="40191262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126</TotalTime>
  <Words>1164</Words>
  <Application>Microsoft Office PowerPoint</Application>
  <PresentationFormat>On-screen Show (4:3)</PresentationFormat>
  <Paragraphs>71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Angles</vt:lpstr>
      <vt:lpstr>هندسة المزارع السمكية  الجزء العملي  محاظرة 4 اعداد الدكتور صادق جواد محمد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حوض اسماك مساحته 100متر مربع وارتفاع الطرف الضحل 50 سم والطرف العميق 90سم علماان تدفق الماء هو 13.3لتر /دقيقة . فكم يكفي من الوقت لملا الحوض العمق= (50+90)/2 70سم=0.7 متر حجم الحوض= 100*0.7 70 متر مكعب = 70000لتر  =13.3/70000 =5263 دقيقة =87.8 ساعة =3.5 يوم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المقدمة   قبل البدء في إنشاء مزرعة الاسماك ، يجب مراعاة التصميم بعناية فائقة. وهذا التصميم الدقيق يؤدي الى  إدارة المزرعة المصممة والمنشأة بشكل صحيح وسهولة وستستمر لفترة أطول ، مما يوفر عملاً إضافيًا ويحقق أرباحًا أكبر</dc:title>
  <dc:creator>Maher</dc:creator>
  <cp:lastModifiedBy>Maher</cp:lastModifiedBy>
  <cp:revision>17</cp:revision>
  <dcterms:created xsi:type="dcterms:W3CDTF">2021-06-12T17:33:55Z</dcterms:created>
  <dcterms:modified xsi:type="dcterms:W3CDTF">2022-04-21T08:15:30Z</dcterms:modified>
</cp:coreProperties>
</file>